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gif>
</file>

<file path=ppt/media/image1.png>
</file>

<file path=ppt/media/image1.tif>
</file>

<file path=ppt/media/image2.gif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Body Level One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Low angle black and white photo of a futuristic apartment building under a cloudy sky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lack and white photo of the outside of a modern office building 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lack and white photo of lattice-like, modern architecture on a building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ow angle black and white photo of a modern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lack and white photo of light and shadows on a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Black and white photo of shadows cast on a concrete structure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Close-up black and white photo of intricate building architecture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ood.hpc.nyu.edu/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g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g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Yuxuan Chen…"/>
          <p:cNvSpPr txBox="1"/>
          <p:nvPr>
            <p:ph type="body" idx="21"/>
          </p:nvPr>
        </p:nvSpPr>
        <p:spPr>
          <a:xfrm>
            <a:off x="1206499" y="11013108"/>
            <a:ext cx="21971002" cy="11893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Yuxuan Chen </a:t>
            </a:r>
          </a:p>
          <a:p>
            <a:pPr/>
            <a:r>
              <a:t>Feb 15, 2024</a:t>
            </a:r>
          </a:p>
        </p:txBody>
      </p:sp>
      <p:sp>
        <p:nvSpPr>
          <p:cNvPr id="152" name="Lab 4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Lab 4</a:t>
            </a:r>
          </a:p>
        </p:txBody>
      </p:sp>
      <p:sp>
        <p:nvSpPr>
          <p:cNvPr id="153" name="HPC Introduction…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HPC Introduction</a:t>
            </a:r>
          </a:p>
          <a:p>
            <a:pPr/>
            <a:r>
              <a:t>Convolutional Neural Network 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adding"/>
          <p:cNvSpPr txBox="1"/>
          <p:nvPr>
            <p:ph type="title"/>
          </p:nvPr>
        </p:nvSpPr>
        <p:spPr>
          <a:xfrm>
            <a:off x="924929" y="948957"/>
            <a:ext cx="21971001" cy="1433164"/>
          </a:xfrm>
          <a:prstGeom prst="rect">
            <a:avLst/>
          </a:prstGeom>
        </p:spPr>
        <p:txBody>
          <a:bodyPr/>
          <a:lstStyle/>
          <a:p>
            <a:pPr/>
            <a:r>
              <a:t>Padding</a:t>
            </a:r>
          </a:p>
        </p:txBody>
      </p:sp>
      <p:sp>
        <p:nvSpPr>
          <p:cNvPr id="188" name="Conv operation naturally shrinks the size of the input…"/>
          <p:cNvSpPr txBox="1"/>
          <p:nvPr>
            <p:ph type="body" sz="half" idx="1"/>
          </p:nvPr>
        </p:nvSpPr>
        <p:spPr>
          <a:xfrm>
            <a:off x="1206500" y="2596624"/>
            <a:ext cx="20044369" cy="4761532"/>
          </a:xfrm>
          <a:prstGeom prst="rect">
            <a:avLst/>
          </a:prstGeom>
        </p:spPr>
        <p:txBody>
          <a:bodyPr/>
          <a:lstStyle/>
          <a:p>
            <a:pPr/>
            <a:r>
              <a:t>Conv operation naturally shrinks the size of the input</a:t>
            </a:r>
          </a:p>
          <a:p>
            <a:pPr/>
            <a:r>
              <a:t>Maintain Dimensionality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adding"/>
          <p:cNvSpPr txBox="1"/>
          <p:nvPr>
            <p:ph type="title"/>
          </p:nvPr>
        </p:nvSpPr>
        <p:spPr>
          <a:xfrm>
            <a:off x="924929" y="948957"/>
            <a:ext cx="21971001" cy="1433164"/>
          </a:xfrm>
          <a:prstGeom prst="rect">
            <a:avLst/>
          </a:prstGeom>
        </p:spPr>
        <p:txBody>
          <a:bodyPr/>
          <a:lstStyle/>
          <a:p>
            <a:pPr/>
            <a:r>
              <a:t>Padding</a:t>
            </a:r>
          </a:p>
        </p:txBody>
      </p:sp>
      <p:sp>
        <p:nvSpPr>
          <p:cNvPr id="191" name="Conv operation naturally shrinks the size of the input…"/>
          <p:cNvSpPr txBox="1"/>
          <p:nvPr>
            <p:ph type="body" sz="half" idx="1"/>
          </p:nvPr>
        </p:nvSpPr>
        <p:spPr>
          <a:xfrm>
            <a:off x="1206500" y="2596624"/>
            <a:ext cx="20044369" cy="4761532"/>
          </a:xfrm>
          <a:prstGeom prst="rect">
            <a:avLst/>
          </a:prstGeom>
        </p:spPr>
        <p:txBody>
          <a:bodyPr/>
          <a:lstStyle/>
          <a:p>
            <a:pPr/>
            <a:r>
              <a:t>Conv operation naturally shrinks the size of the input</a:t>
            </a:r>
          </a:p>
          <a:p>
            <a:pPr/>
            <a:r>
              <a:t>Maintain Dimensionality</a:t>
            </a:r>
          </a:p>
        </p:txBody>
      </p:sp>
      <p:pic>
        <p:nvPicPr>
          <p:cNvPr id="19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66509" y="6742059"/>
            <a:ext cx="16747839" cy="60095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adding"/>
          <p:cNvSpPr txBox="1"/>
          <p:nvPr>
            <p:ph type="title"/>
          </p:nvPr>
        </p:nvSpPr>
        <p:spPr>
          <a:xfrm>
            <a:off x="924929" y="948957"/>
            <a:ext cx="21971001" cy="1433164"/>
          </a:xfrm>
          <a:prstGeom prst="rect">
            <a:avLst/>
          </a:prstGeom>
        </p:spPr>
        <p:txBody>
          <a:bodyPr/>
          <a:lstStyle/>
          <a:p>
            <a:pPr/>
            <a:r>
              <a:t>Padding</a:t>
            </a:r>
          </a:p>
        </p:txBody>
      </p:sp>
      <p:sp>
        <p:nvSpPr>
          <p:cNvPr id="195" name="Conv operation naturally shrinks the size of the input…"/>
          <p:cNvSpPr txBox="1"/>
          <p:nvPr>
            <p:ph type="body" sz="half" idx="1"/>
          </p:nvPr>
        </p:nvSpPr>
        <p:spPr>
          <a:xfrm>
            <a:off x="1206500" y="2596624"/>
            <a:ext cx="20044369" cy="4761532"/>
          </a:xfrm>
          <a:prstGeom prst="rect">
            <a:avLst/>
          </a:prstGeom>
        </p:spPr>
        <p:txBody>
          <a:bodyPr/>
          <a:lstStyle/>
          <a:p>
            <a:pPr/>
            <a:r>
              <a:t>Conv operation naturally shrinks the size of the input</a:t>
            </a:r>
          </a:p>
          <a:p>
            <a:pPr/>
            <a:r>
              <a:t>Maintain Dimensionality</a:t>
            </a:r>
          </a:p>
          <a:p>
            <a:pPr/>
            <a:r>
              <a:t>Edge &amp; Corner Information Preservation</a:t>
            </a:r>
          </a:p>
        </p:txBody>
      </p:sp>
      <p:pic>
        <p:nvPicPr>
          <p:cNvPr id="19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66509" y="6742059"/>
            <a:ext cx="16747839" cy="60095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tride"/>
          <p:cNvSpPr txBox="1"/>
          <p:nvPr>
            <p:ph type="title"/>
          </p:nvPr>
        </p:nvSpPr>
        <p:spPr>
          <a:xfrm>
            <a:off x="924929" y="948957"/>
            <a:ext cx="21971001" cy="1433164"/>
          </a:xfrm>
          <a:prstGeom prst="rect">
            <a:avLst/>
          </a:prstGeom>
        </p:spPr>
        <p:txBody>
          <a:bodyPr/>
          <a:lstStyle/>
          <a:p>
            <a:pPr/>
            <a:r>
              <a:t>Stride</a:t>
            </a:r>
          </a:p>
        </p:txBody>
      </p:sp>
      <p:sp>
        <p:nvSpPr>
          <p:cNvPr id="199" name="the length of the step the filter takes while moving across the input…"/>
          <p:cNvSpPr txBox="1"/>
          <p:nvPr>
            <p:ph type="body" sz="half" idx="1"/>
          </p:nvPr>
        </p:nvSpPr>
        <p:spPr>
          <a:xfrm>
            <a:off x="1206500" y="2596624"/>
            <a:ext cx="20044369" cy="4761532"/>
          </a:xfrm>
          <a:prstGeom prst="rect">
            <a:avLst/>
          </a:prstGeom>
        </p:spPr>
        <p:txBody>
          <a:bodyPr/>
          <a:lstStyle/>
          <a:p>
            <a:pPr/>
            <a:r>
              <a:t>the length of the step the filter takes while moving across the input</a:t>
            </a:r>
          </a:p>
          <a:p>
            <a:pPr/>
            <a:r>
              <a:t>As the stride increases, the resulting output will be smaller</a:t>
            </a:r>
          </a:p>
        </p:txBody>
      </p:sp>
      <p:pic>
        <p:nvPicPr>
          <p:cNvPr id="200" name="Google Shape;183;p22" descr="Google Shape;183;p22"/>
          <p:cNvPicPr>
            <a:picLocks noChangeAspect="1"/>
          </p:cNvPicPr>
          <p:nvPr/>
        </p:nvPicPr>
        <p:blipFill>
          <a:blip r:embed="rId2">
            <a:extLst/>
          </a:blip>
          <a:srcRect l="5245" t="11238" r="5244" b="10335"/>
          <a:stretch>
            <a:fillRect/>
          </a:stretch>
        </p:blipFill>
        <p:spPr>
          <a:xfrm>
            <a:off x="5263356" y="5046461"/>
            <a:ext cx="13857180" cy="80681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ooling"/>
          <p:cNvSpPr txBox="1"/>
          <p:nvPr>
            <p:ph type="title"/>
          </p:nvPr>
        </p:nvSpPr>
        <p:spPr>
          <a:xfrm>
            <a:off x="924929" y="948957"/>
            <a:ext cx="21971001" cy="1433164"/>
          </a:xfrm>
          <a:prstGeom prst="rect">
            <a:avLst/>
          </a:prstGeom>
        </p:spPr>
        <p:txBody>
          <a:bodyPr/>
          <a:lstStyle/>
          <a:p>
            <a:pPr/>
            <a:r>
              <a:t>Pooling</a:t>
            </a:r>
          </a:p>
        </p:txBody>
      </p:sp>
      <p:sp>
        <p:nvSpPr>
          <p:cNvPr id="203" name="The pooling operation involves sliding a two-dimensional filter over each channel of feature map and summarising the features lying within the region covered by the filter…"/>
          <p:cNvSpPr txBox="1"/>
          <p:nvPr>
            <p:ph type="body" sz="half" idx="1"/>
          </p:nvPr>
        </p:nvSpPr>
        <p:spPr>
          <a:xfrm>
            <a:off x="1206500" y="2596624"/>
            <a:ext cx="20734126" cy="5483919"/>
          </a:xfrm>
          <a:prstGeom prst="rect">
            <a:avLst/>
          </a:prstGeom>
        </p:spPr>
        <p:txBody>
          <a:bodyPr/>
          <a:lstStyle/>
          <a:p>
            <a:pPr marL="524255" indent="-524255" defTabSz="2096971">
              <a:spcBef>
                <a:spcPts val="3800"/>
              </a:spcBef>
              <a:defRPr sz="4128"/>
            </a:pPr>
            <a:r>
              <a:t>The pooling operation involves sliding a two-dimensional filter over each channel of feature map and summarising the features lying within the region covered by the filter</a:t>
            </a:r>
          </a:p>
          <a:p>
            <a:pPr marL="524255" indent="-524255" defTabSz="2096971">
              <a:spcBef>
                <a:spcPts val="3800"/>
              </a:spcBef>
              <a:defRPr sz="4128"/>
            </a:pPr>
            <a:r>
              <a:t>Three types of spatial pooling</a:t>
            </a:r>
          </a:p>
          <a:p>
            <a:pPr lvl="1" marL="1048511" indent="-524255" defTabSz="2096971">
              <a:spcBef>
                <a:spcPts val="3800"/>
              </a:spcBef>
              <a:defRPr sz="4128"/>
            </a:pPr>
            <a:r>
              <a:t>Average</a:t>
            </a:r>
          </a:p>
          <a:p>
            <a:pPr lvl="1" marL="1048511" indent="-524255" defTabSz="2096971">
              <a:spcBef>
                <a:spcPts val="3800"/>
              </a:spcBef>
              <a:defRPr sz="4128"/>
            </a:pPr>
            <a:r>
              <a:t>Max</a:t>
            </a:r>
          </a:p>
          <a:p>
            <a:pPr lvl="1" marL="1048511" indent="-524255" defTabSz="2096971">
              <a:spcBef>
                <a:spcPts val="3800"/>
              </a:spcBef>
              <a:defRPr sz="4128"/>
            </a:pPr>
            <a:r>
              <a:t>Sum</a:t>
            </a:r>
          </a:p>
        </p:txBody>
      </p:sp>
      <p:pic>
        <p:nvPicPr>
          <p:cNvPr id="204" name="Google Shape;216;p26" descr="Google Shape;216;p2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60965" y="5820772"/>
            <a:ext cx="15144306" cy="54040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ummary"/>
          <p:cNvSpPr txBox="1"/>
          <p:nvPr>
            <p:ph type="title"/>
          </p:nvPr>
        </p:nvSpPr>
        <p:spPr>
          <a:xfrm>
            <a:off x="924929" y="948957"/>
            <a:ext cx="21971001" cy="1433164"/>
          </a:xfrm>
          <a:prstGeom prst="rect">
            <a:avLst/>
          </a:prstGeom>
        </p:spPr>
        <p:txBody>
          <a:bodyPr/>
          <a:lstStyle/>
          <a:p>
            <a:pPr/>
            <a:r>
              <a:t>Summary</a:t>
            </a:r>
          </a:p>
        </p:txBody>
      </p:sp>
      <p:sp>
        <p:nvSpPr>
          <p:cNvPr id="207" name="Convolution: extract essential local features…"/>
          <p:cNvSpPr txBox="1"/>
          <p:nvPr>
            <p:ph type="body" idx="1"/>
          </p:nvPr>
        </p:nvSpPr>
        <p:spPr>
          <a:xfrm>
            <a:off x="1206500" y="2596624"/>
            <a:ext cx="22281298" cy="8735494"/>
          </a:xfrm>
          <a:prstGeom prst="rect">
            <a:avLst/>
          </a:prstGeom>
        </p:spPr>
        <p:txBody>
          <a:bodyPr/>
          <a:lstStyle/>
          <a:p>
            <a:pPr/>
            <a:r>
              <a:t>Convolution: extract essential local features</a:t>
            </a:r>
          </a:p>
          <a:p>
            <a:pPr/>
            <a:r>
              <a:t>Padding: maintain dimension of the input, preserve corner and edge information </a:t>
            </a:r>
          </a:p>
          <a:p>
            <a:pPr/>
            <a:r>
              <a:t>Pooling: extract the important feature from the feature map</a:t>
            </a:r>
          </a:p>
          <a:p>
            <a:pPr/>
            <a:r>
              <a:t>Stride: the length of step for filter to move across the input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ummary"/>
          <p:cNvSpPr txBox="1"/>
          <p:nvPr>
            <p:ph type="title"/>
          </p:nvPr>
        </p:nvSpPr>
        <p:spPr>
          <a:xfrm>
            <a:off x="924929" y="948957"/>
            <a:ext cx="21971001" cy="1433164"/>
          </a:xfrm>
          <a:prstGeom prst="rect">
            <a:avLst/>
          </a:prstGeom>
        </p:spPr>
        <p:txBody>
          <a:bodyPr/>
          <a:lstStyle/>
          <a:p>
            <a:pPr/>
            <a:r>
              <a:t>Summary</a:t>
            </a:r>
          </a:p>
        </p:txBody>
      </p:sp>
      <p:sp>
        <p:nvSpPr>
          <p:cNvPr id="210" name="Convolution: extract essential local features…"/>
          <p:cNvSpPr txBox="1"/>
          <p:nvPr>
            <p:ph type="body" idx="1"/>
          </p:nvPr>
        </p:nvSpPr>
        <p:spPr>
          <a:xfrm>
            <a:off x="1206500" y="2596624"/>
            <a:ext cx="22281298" cy="8735494"/>
          </a:xfrm>
          <a:prstGeom prst="rect">
            <a:avLst/>
          </a:prstGeom>
        </p:spPr>
        <p:txBody>
          <a:bodyPr/>
          <a:lstStyle/>
          <a:p>
            <a:pPr/>
            <a:r>
              <a:t>Convolution: extract essential local features</a:t>
            </a:r>
          </a:p>
          <a:p>
            <a:pPr/>
            <a:r>
              <a:t>Padding: maintain dimension of the input, preserve corner and edge information </a:t>
            </a:r>
          </a:p>
          <a:p>
            <a:pPr/>
            <a:r>
              <a:t>Pooling: extract the main feature from the feature map</a:t>
            </a:r>
          </a:p>
          <a:p>
            <a:pPr/>
            <a:r>
              <a:t>Stride: the length of step for filter to move across the input</a:t>
            </a:r>
          </a:p>
          <a:p>
            <a:pPr/>
            <a:r>
              <a:t>Size of output</a:t>
            </a:r>
          </a:p>
        </p:txBody>
      </p:sp>
      <p:pic>
        <p:nvPicPr>
          <p:cNvPr id="21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77751" y="7874141"/>
            <a:ext cx="7237141" cy="50440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NN Architecture"/>
          <p:cNvSpPr txBox="1"/>
          <p:nvPr>
            <p:ph type="title"/>
          </p:nvPr>
        </p:nvSpPr>
        <p:spPr>
          <a:xfrm>
            <a:off x="924929" y="948957"/>
            <a:ext cx="21971001" cy="1433164"/>
          </a:xfrm>
          <a:prstGeom prst="rect">
            <a:avLst/>
          </a:prstGeom>
        </p:spPr>
        <p:txBody>
          <a:bodyPr/>
          <a:lstStyle/>
          <a:p>
            <a:pPr/>
            <a:r>
              <a:t>CNN Architecture</a:t>
            </a:r>
          </a:p>
        </p:txBody>
      </p:sp>
      <p:pic>
        <p:nvPicPr>
          <p:cNvPr id="21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22789" y="3925427"/>
            <a:ext cx="20005653" cy="72378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teps of Launching HP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Steps of Launching HPC </a:t>
            </a:r>
          </a:p>
        </p:txBody>
      </p:sp>
      <p:sp>
        <p:nvSpPr>
          <p:cNvPr id="156" name="Install VPN (https://www.nyu.edu/life/information-technology/infrastructure/network-services/vpn.html )…"/>
          <p:cNvSpPr txBox="1"/>
          <p:nvPr>
            <p:ph type="body" idx="1"/>
          </p:nvPr>
        </p:nvSpPr>
        <p:spPr>
          <a:xfrm>
            <a:off x="1206500" y="3084680"/>
            <a:ext cx="21971000" cy="8256011"/>
          </a:xfrm>
          <a:prstGeom prst="rect">
            <a:avLst/>
          </a:prstGeom>
        </p:spPr>
        <p:txBody>
          <a:bodyPr/>
          <a:lstStyle/>
          <a:p>
            <a:pPr/>
            <a:r>
              <a:t>Install VPN </a:t>
            </a:r>
            <a:r>
              <a:rPr sz="3400"/>
              <a:t>(</a:t>
            </a:r>
            <a:r>
              <a:rPr sz="3400" u="sng"/>
              <a:t>https://www.nyu.edu/life/information-technology/infrastructure/network-services/vpn.html </a:t>
            </a:r>
            <a:r>
              <a:rPr sz="3400"/>
              <a:t>)</a:t>
            </a:r>
            <a:endParaRPr sz="3400"/>
          </a:p>
          <a:p>
            <a:pPr/>
            <a:r>
              <a:t>Open Demand: Web-based Graphical User Interface</a:t>
            </a:r>
          </a:p>
          <a:p>
            <a:pPr lvl="1"/>
            <a:r>
              <a:t>Create easier access to HPC systems.</a:t>
            </a:r>
          </a:p>
          <a:p>
            <a:pPr lvl="1"/>
            <a:r>
              <a:t>Interactive Apps such as Jupyter Notebook, and RStudio</a:t>
            </a:r>
          </a:p>
          <a:p>
            <a:pPr lvl="1"/>
            <a:r>
              <a:rPr u="sng">
                <a:hlinkClick r:id="rId2" invalidUrl="" action="" tgtFrame="" tooltip="" history="1" highlightClick="0" endSnd="0"/>
              </a:rPr>
              <a:t>https://ood.hpc.nyu.edu</a:t>
            </a:r>
            <a:endParaRPr>
              <a:solidFill>
                <a:srgbClr val="000000"/>
              </a:solidFill>
            </a:endParaRPr>
          </a:p>
          <a:p>
            <a:pPr/>
            <a:r>
              <a:t>Please have a look of the HPC instruction pdf for more details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onvolution Oper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Convolution Operation</a:t>
            </a:r>
          </a:p>
        </p:txBody>
      </p:sp>
      <p:sp>
        <p:nvSpPr>
          <p:cNvPr id="159" name="Convolution is the simple application of a filter to an input that results in an extracted feature…"/>
          <p:cNvSpPr txBox="1"/>
          <p:nvPr>
            <p:ph type="body" sz="half" idx="1"/>
          </p:nvPr>
        </p:nvSpPr>
        <p:spPr>
          <a:xfrm>
            <a:off x="1206500" y="2596624"/>
            <a:ext cx="14289773" cy="8256012"/>
          </a:xfrm>
          <a:prstGeom prst="rect">
            <a:avLst/>
          </a:prstGeom>
        </p:spPr>
        <p:txBody>
          <a:bodyPr/>
          <a:lstStyle/>
          <a:p>
            <a:pPr/>
            <a:r>
              <a:t>Convolution is the simple application of a filter to an input that results in an extracted feature</a:t>
            </a:r>
          </a:p>
          <a:p>
            <a:pPr/>
            <a:r>
              <a:t>The filter(s) scan through the image to result in a map(s) of features called feature map(s).</a:t>
            </a:r>
          </a:p>
          <a:p>
            <a:pPr/>
            <a:r>
              <a:t>In this visual shown, a 3*3 filter convolves over a 5*5 image &amp; outputs a feature map of 3*3.</a:t>
            </a:r>
          </a:p>
        </p:txBody>
      </p:sp>
      <p:pic>
        <p:nvPicPr>
          <p:cNvPr id="160" name="Google Shape;166;p20" descr="Google Shape;166;p20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102939" y="3735774"/>
            <a:ext cx="6427039" cy="46637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Convolution Oper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Convolution Operation</a:t>
            </a:r>
          </a:p>
        </p:txBody>
      </p:sp>
      <p:sp>
        <p:nvSpPr>
          <p:cNvPr id="163" name="e.g. At each position, you multiply the overlapping values of the filter and the input signal and sum up these products"/>
          <p:cNvSpPr txBox="1"/>
          <p:nvPr>
            <p:ph type="body" sz="half" idx="1"/>
          </p:nvPr>
        </p:nvSpPr>
        <p:spPr>
          <a:xfrm>
            <a:off x="1206500" y="2596624"/>
            <a:ext cx="20044369" cy="4761532"/>
          </a:xfrm>
          <a:prstGeom prst="rect">
            <a:avLst/>
          </a:prstGeom>
        </p:spPr>
        <p:txBody>
          <a:bodyPr/>
          <a:lstStyle/>
          <a:p>
            <a:pPr/>
            <a:r>
              <a:t>e.g. At each position, you multiply the overlapping values of the filter and the input signal and sum up these products</a:t>
            </a:r>
          </a:p>
        </p:txBody>
      </p:sp>
      <p:pic>
        <p:nvPicPr>
          <p:cNvPr id="16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41861" y="4919372"/>
            <a:ext cx="12500278" cy="69142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onvolution Oper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Convolution Operation</a:t>
            </a:r>
          </a:p>
        </p:txBody>
      </p:sp>
      <p:sp>
        <p:nvSpPr>
          <p:cNvPr id="167" name="e.g. At each position, you multiply the overlapping values of the filter and the input signal and sum up these products"/>
          <p:cNvSpPr txBox="1"/>
          <p:nvPr>
            <p:ph type="body" sz="half" idx="1"/>
          </p:nvPr>
        </p:nvSpPr>
        <p:spPr>
          <a:xfrm>
            <a:off x="1206500" y="2596624"/>
            <a:ext cx="20044369" cy="4761532"/>
          </a:xfrm>
          <a:prstGeom prst="rect">
            <a:avLst/>
          </a:prstGeom>
        </p:spPr>
        <p:txBody>
          <a:bodyPr/>
          <a:lstStyle/>
          <a:p>
            <a:pPr/>
            <a:r>
              <a:t>e.g. At each position, you multiply the overlapping values of the filter and the input signal and sum up these products</a:t>
            </a:r>
          </a:p>
        </p:txBody>
      </p:sp>
      <p:pic>
        <p:nvPicPr>
          <p:cNvPr id="168" name="movie1-1-1.gif" descr="movie1-1-1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77558" y="4802142"/>
            <a:ext cx="12923789" cy="72757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onvolution Oper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Convolution Operation</a:t>
            </a:r>
          </a:p>
        </p:txBody>
      </p:sp>
      <p:sp>
        <p:nvSpPr>
          <p:cNvPr id="171" name="Why it is useful? Extracting local features…"/>
          <p:cNvSpPr txBox="1"/>
          <p:nvPr>
            <p:ph type="body" sz="half" idx="1"/>
          </p:nvPr>
        </p:nvSpPr>
        <p:spPr>
          <a:xfrm>
            <a:off x="1206500" y="2596624"/>
            <a:ext cx="20044369" cy="4761532"/>
          </a:xfrm>
          <a:prstGeom prst="rect">
            <a:avLst/>
          </a:prstGeom>
        </p:spPr>
        <p:txBody>
          <a:bodyPr/>
          <a:lstStyle/>
          <a:p>
            <a:pPr/>
            <a:r>
              <a:t>Why it is useful? Extracting local features</a:t>
            </a:r>
          </a:p>
          <a:p>
            <a:pPr/>
            <a:r>
              <a:t>E.g. detecting edges</a:t>
            </a:r>
          </a:p>
        </p:txBody>
      </p:sp>
      <p:pic>
        <p:nvPicPr>
          <p:cNvPr id="17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21299" y="4868033"/>
            <a:ext cx="16166802" cy="78453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onvolution Operation"/>
          <p:cNvSpPr txBox="1"/>
          <p:nvPr>
            <p:ph type="title"/>
          </p:nvPr>
        </p:nvSpPr>
        <p:spPr>
          <a:xfrm>
            <a:off x="924929" y="948957"/>
            <a:ext cx="21971001" cy="1433164"/>
          </a:xfrm>
          <a:prstGeom prst="rect">
            <a:avLst/>
          </a:prstGeom>
        </p:spPr>
        <p:txBody>
          <a:bodyPr/>
          <a:lstStyle/>
          <a:p>
            <a:pPr/>
            <a:r>
              <a:t>Convolution Operation</a:t>
            </a:r>
          </a:p>
        </p:txBody>
      </p:sp>
      <p:sp>
        <p:nvSpPr>
          <p:cNvPr id="175" name="Why it is useful? Extracting local features…"/>
          <p:cNvSpPr txBox="1"/>
          <p:nvPr>
            <p:ph type="body" sz="half" idx="1"/>
          </p:nvPr>
        </p:nvSpPr>
        <p:spPr>
          <a:xfrm>
            <a:off x="1206500" y="2596624"/>
            <a:ext cx="20044369" cy="4761532"/>
          </a:xfrm>
          <a:prstGeom prst="rect">
            <a:avLst/>
          </a:prstGeom>
        </p:spPr>
        <p:txBody>
          <a:bodyPr/>
          <a:lstStyle/>
          <a:p>
            <a:pPr/>
            <a:r>
              <a:t>Why it is useful? Extracting local features</a:t>
            </a:r>
          </a:p>
          <a:p>
            <a:pPr/>
            <a:r>
              <a:t>E.g. detecting edges</a:t>
            </a:r>
          </a:p>
        </p:txBody>
      </p:sp>
      <p:pic>
        <p:nvPicPr>
          <p:cNvPr id="17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08599" y="4930418"/>
            <a:ext cx="16166802" cy="7845350"/>
          </a:xfrm>
          <a:prstGeom prst="rect">
            <a:avLst/>
          </a:prstGeom>
          <a:ln w="12700">
            <a:solidFill>
              <a:srgbClr val="F3F7F5"/>
            </a:solidFill>
            <a:miter lim="400000"/>
          </a:ln>
        </p:spPr>
      </p:pic>
      <p:sp>
        <p:nvSpPr>
          <p:cNvPr id="177" name="Rectangle"/>
          <p:cNvSpPr/>
          <p:nvPr/>
        </p:nvSpPr>
        <p:spPr>
          <a:xfrm>
            <a:off x="16869516" y="10947590"/>
            <a:ext cx="900733" cy="1369664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78" name="Edge Detected"/>
          <p:cNvSpPr txBox="1"/>
          <p:nvPr/>
        </p:nvSpPr>
        <p:spPr>
          <a:xfrm>
            <a:off x="16158219" y="10375137"/>
            <a:ext cx="2323324" cy="46136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759459">
              <a:defRPr sz="2300">
                <a:solidFill>
                  <a:srgbClr val="FF26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Edge Detected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onvolution Operation"/>
          <p:cNvSpPr txBox="1"/>
          <p:nvPr>
            <p:ph type="title"/>
          </p:nvPr>
        </p:nvSpPr>
        <p:spPr>
          <a:xfrm>
            <a:off x="924929" y="948957"/>
            <a:ext cx="21971001" cy="1433164"/>
          </a:xfrm>
          <a:prstGeom prst="rect">
            <a:avLst/>
          </a:prstGeom>
        </p:spPr>
        <p:txBody>
          <a:bodyPr/>
          <a:lstStyle/>
          <a:p>
            <a:pPr/>
            <a:r>
              <a:t>Convolution Operation</a:t>
            </a:r>
          </a:p>
        </p:txBody>
      </p:sp>
      <p:sp>
        <p:nvSpPr>
          <p:cNvPr id="181" name="Why it is useful? Extracting local features…"/>
          <p:cNvSpPr txBox="1"/>
          <p:nvPr>
            <p:ph type="body" sz="half" idx="1"/>
          </p:nvPr>
        </p:nvSpPr>
        <p:spPr>
          <a:xfrm>
            <a:off x="1206500" y="2596624"/>
            <a:ext cx="20044369" cy="4761532"/>
          </a:xfrm>
          <a:prstGeom prst="rect">
            <a:avLst/>
          </a:prstGeom>
        </p:spPr>
        <p:txBody>
          <a:bodyPr/>
          <a:lstStyle/>
          <a:p>
            <a:pPr/>
            <a:r>
              <a:t>Why it is useful? Extracting local features</a:t>
            </a:r>
          </a:p>
          <a:p>
            <a:pPr/>
            <a:r>
              <a:t>E.g. detecting edges</a:t>
            </a:r>
          </a:p>
          <a:p>
            <a:pPr/>
            <a:r>
              <a:t>Convolutional Neural Network is learning the value of these filters automatically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adding"/>
          <p:cNvSpPr txBox="1"/>
          <p:nvPr>
            <p:ph type="title"/>
          </p:nvPr>
        </p:nvSpPr>
        <p:spPr>
          <a:xfrm>
            <a:off x="924929" y="948957"/>
            <a:ext cx="21971001" cy="1433164"/>
          </a:xfrm>
          <a:prstGeom prst="rect">
            <a:avLst/>
          </a:prstGeom>
        </p:spPr>
        <p:txBody>
          <a:bodyPr/>
          <a:lstStyle/>
          <a:p>
            <a:pPr/>
            <a:r>
              <a:t>Padding</a:t>
            </a:r>
          </a:p>
        </p:txBody>
      </p:sp>
      <p:sp>
        <p:nvSpPr>
          <p:cNvPr id="184" name="Conv operation naturally shrinks the size of the input"/>
          <p:cNvSpPr txBox="1"/>
          <p:nvPr>
            <p:ph type="body" sz="half" idx="1"/>
          </p:nvPr>
        </p:nvSpPr>
        <p:spPr>
          <a:xfrm>
            <a:off x="1206500" y="2596624"/>
            <a:ext cx="20044369" cy="4761532"/>
          </a:xfrm>
          <a:prstGeom prst="rect">
            <a:avLst/>
          </a:prstGeom>
        </p:spPr>
        <p:txBody>
          <a:bodyPr/>
          <a:lstStyle/>
          <a:p>
            <a:pPr/>
            <a:r>
              <a:t>Conv operation naturally shrinks the size of the input</a:t>
            </a:r>
          </a:p>
        </p:txBody>
      </p:sp>
      <p:pic>
        <p:nvPicPr>
          <p:cNvPr id="18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96124" y="3962033"/>
            <a:ext cx="15644716" cy="86535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